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11" r:id="rId5"/>
    <p:sldId id="672" r:id="rId6"/>
    <p:sldId id="684" r:id="rId7"/>
    <p:sldId id="685" r:id="rId8"/>
    <p:sldId id="686" r:id="rId9"/>
    <p:sldId id="687" r:id="rId10"/>
    <p:sldId id="688" r:id="rId11"/>
    <p:sldId id="689" r:id="rId12"/>
    <p:sldId id="290" r:id="rId13"/>
    <p:sldId id="690" r:id="rId14"/>
    <p:sldId id="682" r:id="rId15"/>
    <p:sldId id="640" r:id="rId16"/>
  </p:sldIdLst>
  <p:sldSz cx="12161838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811A12-4A59-4CEC-BACD-0600D5342D68}">
          <p14:sldIdLst>
            <p14:sldId id="311"/>
          </p14:sldIdLst>
        </p14:section>
        <p14:section name="Introduction" id="{A5A147F6-38D9-4866-8EA3-5AF23034ED4F}">
          <p14:sldIdLst>
            <p14:sldId id="672"/>
            <p14:sldId id="684"/>
            <p14:sldId id="685"/>
          </p14:sldIdLst>
        </p14:section>
        <p14:section name="Fleet Sustainment" id="{1EC09DE7-2806-491D-851E-8BE2220E8689}">
          <p14:sldIdLst>
            <p14:sldId id="686"/>
          </p14:sldIdLst>
        </p14:section>
        <p14:section name="C5I" id="{D687589D-7136-4F73-8721-EFC75B8E9D6C}">
          <p14:sldIdLst>
            <p14:sldId id="687"/>
          </p14:sldIdLst>
        </p14:section>
        <p14:section name="Advanced Products" id="{3B0ECD91-A19B-44C6-90E9-D16946AA1D7B}">
          <p14:sldIdLst>
            <p14:sldId id="688"/>
          </p14:sldIdLst>
        </p14:section>
        <p14:section name="Enterprise Solutions" id="{90EEC9A7-1CC3-426D-9880-EEC18DE2F653}">
          <p14:sldIdLst>
            <p14:sldId id="689"/>
          </p14:sldIdLst>
        </p14:section>
        <p14:section name="Closing" id="{96247BF7-2F52-4DB1-AB72-A15F9AC10D4E}">
          <p14:sldIdLst>
            <p14:sldId id="290"/>
            <p14:sldId id="690"/>
            <p14:sldId id="682"/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23">
          <p15:clr>
            <a:srgbClr val="A4A3A4"/>
          </p15:clr>
        </p15:guide>
        <p15:guide id="4" pos="3831">
          <p15:clr>
            <a:srgbClr val="A4A3A4"/>
          </p15:clr>
        </p15:guide>
        <p15:guide id="5" orient="horz" pos="3707">
          <p15:clr>
            <a:srgbClr val="A4A3A4"/>
          </p15:clr>
        </p15:guide>
        <p15:guide id="6" pos="455">
          <p15:clr>
            <a:srgbClr val="A4A3A4"/>
          </p15:clr>
        </p15:guide>
        <p15:guide id="7" pos="4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78E"/>
    <a:srgbClr val="11568C"/>
    <a:srgbClr val="F4F4F4"/>
    <a:srgbClr val="D8D8D8"/>
    <a:srgbClr val="90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38"/>
      </p:cViewPr>
      <p:guideLst>
        <p:guide orient="horz" pos="2160"/>
        <p:guide pos="2880"/>
        <p:guide orient="horz" pos="923"/>
        <p:guide pos="3831"/>
        <p:guide orient="horz" pos="3707"/>
        <p:guide pos="455"/>
        <p:guide pos="41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1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70F102-DE6F-4F3E-AF0B-29B568A6D5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CD42B-495E-4A9F-9B2C-7B33E26974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2E0F-59B1-4E15-AA8B-BF5DCFD61BB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39E2B-8718-41C2-90FF-EB81BA13B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3ED21-F2DF-4AA1-AD4A-6517A3AF04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DBF9-5B98-4398-8C27-6323AE7E8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2841A3E-4A69-4BFF-B298-1F711E7E1B3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698500"/>
            <a:ext cx="61944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ED0E5A20-A57B-4E4C-82AF-912F5413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 create different graphic backgrounds for use by various divisions, or for particular clients,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E5A20-A57B-4E4C-82AF-912F54134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E5A20-A57B-4E4C-82AF-912F54134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2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E5A20-A57B-4E4C-82AF-912F54134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2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8E75-F683-4992-8E1A-C1637262EB7C}"/>
              </a:ext>
            </a:extLst>
          </p:cNvPr>
          <p:cNvSpPr/>
          <p:nvPr userDrawn="1"/>
        </p:nvSpPr>
        <p:spPr>
          <a:xfrm>
            <a:off x="0" y="4797846"/>
            <a:ext cx="12161838" cy="2060154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AF635-3F8E-41C8-8541-C052356D73DF}"/>
              </a:ext>
            </a:extLst>
          </p:cNvPr>
          <p:cNvSpPr/>
          <p:nvPr userDrawn="1"/>
        </p:nvSpPr>
        <p:spPr>
          <a:xfrm>
            <a:off x="0" y="0"/>
            <a:ext cx="12161838" cy="479784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9C334-0CAD-491B-BD6C-46FD8663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004" y="5007498"/>
            <a:ext cx="2275395" cy="1201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9A069-7E76-453A-82CE-5D37A7CC1485}"/>
              </a:ext>
            </a:extLst>
          </p:cNvPr>
          <p:cNvSpPr txBox="1"/>
          <p:nvPr userDrawn="1"/>
        </p:nvSpPr>
        <p:spPr>
          <a:xfrm>
            <a:off x="9628004" y="6363101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 100% Employee-Owned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E57B2-0703-4C68-BE5C-42C96B2A1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4391" r="4388" b="3934"/>
          <a:stretch/>
        </p:blipFill>
        <p:spPr>
          <a:xfrm>
            <a:off x="0" y="0"/>
            <a:ext cx="12161838" cy="4823791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A49B4BC2-5AF1-42EF-ADCC-CDAC3001179B}"/>
              </a:ext>
            </a:extLst>
          </p:cNvPr>
          <p:cNvSpPr txBox="1">
            <a:spLocks/>
          </p:cNvSpPr>
          <p:nvPr userDrawn="1"/>
        </p:nvSpPr>
        <p:spPr>
          <a:xfrm>
            <a:off x="612646" y="1364374"/>
            <a:ext cx="4576300" cy="18287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r>
              <a:rPr lang="en-US" sz="3600" dirty="0"/>
              <a:t>Epsilon Systems: </a:t>
            </a:r>
            <a:br>
              <a:rPr lang="en-US" sz="3600" dirty="0"/>
            </a:br>
            <a:r>
              <a:rPr lang="en-US" sz="3600" dirty="0"/>
              <a:t>Where Our Innovations </a:t>
            </a:r>
            <a:br>
              <a:rPr lang="en-US" sz="3600" dirty="0"/>
            </a:br>
            <a:r>
              <a:rPr lang="en-US" sz="3600" dirty="0"/>
              <a:t>Become Your Solutions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477D4-F06E-4099-907B-26FEFF58C789}"/>
              </a:ext>
            </a:extLst>
          </p:cNvPr>
          <p:cNvSpPr/>
          <p:nvPr userDrawn="1"/>
        </p:nvSpPr>
        <p:spPr>
          <a:xfrm>
            <a:off x="506776" y="1509312"/>
            <a:ext cx="85743" cy="146304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701" y="1173597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701" y="1813358"/>
            <a:ext cx="5577840" cy="4619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206" y="1173597"/>
            <a:ext cx="5577840" cy="6397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0" i="1" dirty="0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206" y="1813359"/>
            <a:ext cx="5577840" cy="46193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1DAC-3F90-4AAD-A1AF-FE7171D4A5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10D214-D503-47C3-AEF0-F7C8B5E7A45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801225" y="6548582"/>
            <a:ext cx="1998944" cy="309418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</p:spTree>
    <p:extLst>
      <p:ext uri="{BB962C8B-B14F-4D97-AF65-F5344CB8AC3E}">
        <p14:creationId xmlns:p14="http://schemas.microsoft.com/office/powerpoint/2010/main" val="123521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702" y="1616667"/>
            <a:ext cx="5577840" cy="558207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702" y="2174875"/>
            <a:ext cx="5577840" cy="42365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76" y="1616667"/>
            <a:ext cx="5577840" cy="5582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 b="1" i="0" dirty="0"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76" y="2174874"/>
            <a:ext cx="5577840" cy="42365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1DAC-3F90-4AAD-A1AF-FE7171D4A5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A7660-8A1C-4FFA-A715-D764638D8EFC}"/>
              </a:ext>
            </a:extLst>
          </p:cNvPr>
          <p:cNvSpPr/>
          <p:nvPr userDrawn="1"/>
        </p:nvSpPr>
        <p:spPr>
          <a:xfrm>
            <a:off x="0" y="1156770"/>
            <a:ext cx="12161838" cy="459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2C5D39-ED7D-4F4A-8C36-2AEBABEBA8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8092" y="1156770"/>
            <a:ext cx="11201400" cy="459898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8B13710-4A1F-416C-844A-530737BC23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858375" y="6548582"/>
            <a:ext cx="1941794" cy="309418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</p:spTree>
    <p:extLst>
      <p:ext uri="{BB962C8B-B14F-4D97-AF65-F5344CB8AC3E}">
        <p14:creationId xmlns:p14="http://schemas.microsoft.com/office/powerpoint/2010/main" val="422281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1DAC-3F90-4AAD-A1AF-FE7171D4A5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E694F4-9531-43FB-A656-C9E3E4D8D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500" y="6548582"/>
            <a:ext cx="2084669" cy="309418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</p:spTree>
    <p:extLst>
      <p:ext uri="{BB962C8B-B14F-4D97-AF65-F5344CB8AC3E}">
        <p14:creationId xmlns:p14="http://schemas.microsoft.com/office/powerpoint/2010/main" val="394020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167A2B-B45B-4CF2-809B-6B4ABB637A46}"/>
              </a:ext>
            </a:extLst>
          </p:cNvPr>
          <p:cNvSpPr/>
          <p:nvPr userDrawn="1"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1DAC-3F90-4AAD-A1AF-FE7171D4A5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0B2AC-374F-4546-882B-8047E97AC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58375" y="6548582"/>
            <a:ext cx="1941794" cy="309418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</p:spTree>
    <p:extLst>
      <p:ext uri="{BB962C8B-B14F-4D97-AF65-F5344CB8AC3E}">
        <p14:creationId xmlns:p14="http://schemas.microsoft.com/office/powerpoint/2010/main" val="407213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et Sustainm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8E75-F683-4992-8E1A-C1637262EB7C}"/>
              </a:ext>
            </a:extLst>
          </p:cNvPr>
          <p:cNvSpPr/>
          <p:nvPr userDrawn="1"/>
        </p:nvSpPr>
        <p:spPr>
          <a:xfrm>
            <a:off x="0" y="4797846"/>
            <a:ext cx="12161838" cy="2060154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AF635-3F8E-41C8-8541-C052356D73DF}"/>
              </a:ext>
            </a:extLst>
          </p:cNvPr>
          <p:cNvSpPr/>
          <p:nvPr userDrawn="1"/>
        </p:nvSpPr>
        <p:spPr>
          <a:xfrm>
            <a:off x="0" y="0"/>
            <a:ext cx="12161838" cy="479784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9C334-0CAD-491B-BD6C-46FD8663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004" y="5007498"/>
            <a:ext cx="2275395" cy="1201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9A069-7E76-453A-82CE-5D37A7CC1485}"/>
              </a:ext>
            </a:extLst>
          </p:cNvPr>
          <p:cNvSpPr txBox="1"/>
          <p:nvPr userDrawn="1"/>
        </p:nvSpPr>
        <p:spPr>
          <a:xfrm>
            <a:off x="9628004" y="6363101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 100% Employee-Owned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E57B2-0703-4C68-BE5C-42C96B2A1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0" y="0"/>
            <a:ext cx="12161838" cy="4823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4477D4-F06E-4099-907B-26FEFF58C789}"/>
              </a:ext>
            </a:extLst>
          </p:cNvPr>
          <p:cNvSpPr/>
          <p:nvPr userDrawn="1"/>
        </p:nvSpPr>
        <p:spPr>
          <a:xfrm>
            <a:off x="506776" y="1509312"/>
            <a:ext cx="85743" cy="146304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8130E64-45A6-483A-AB49-479692C1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330513"/>
            <a:ext cx="7241569" cy="1828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30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5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8E75-F683-4992-8E1A-C1637262EB7C}"/>
              </a:ext>
            </a:extLst>
          </p:cNvPr>
          <p:cNvSpPr/>
          <p:nvPr userDrawn="1"/>
        </p:nvSpPr>
        <p:spPr>
          <a:xfrm>
            <a:off x="0" y="4797846"/>
            <a:ext cx="12161838" cy="2060154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AF635-3F8E-41C8-8541-C052356D73DF}"/>
              </a:ext>
            </a:extLst>
          </p:cNvPr>
          <p:cNvSpPr/>
          <p:nvPr userDrawn="1"/>
        </p:nvSpPr>
        <p:spPr>
          <a:xfrm>
            <a:off x="0" y="0"/>
            <a:ext cx="12161838" cy="479784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9C334-0CAD-491B-BD6C-46FD8663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004" y="5007498"/>
            <a:ext cx="2275395" cy="1201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9A069-7E76-453A-82CE-5D37A7CC1485}"/>
              </a:ext>
            </a:extLst>
          </p:cNvPr>
          <p:cNvSpPr txBox="1"/>
          <p:nvPr userDrawn="1"/>
        </p:nvSpPr>
        <p:spPr>
          <a:xfrm>
            <a:off x="9628004" y="6363101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 100% Employee-Owned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E57B2-0703-4C68-BE5C-42C96B2A1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0" y="0"/>
            <a:ext cx="12161838" cy="4823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4477D4-F06E-4099-907B-26FEFF58C789}"/>
              </a:ext>
            </a:extLst>
          </p:cNvPr>
          <p:cNvSpPr/>
          <p:nvPr userDrawn="1"/>
        </p:nvSpPr>
        <p:spPr>
          <a:xfrm>
            <a:off x="506776" y="1509312"/>
            <a:ext cx="85743" cy="146304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8744AD7-B745-4386-8BD6-7E329946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330513"/>
            <a:ext cx="5693151" cy="1828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9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Product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8E75-F683-4992-8E1A-C1637262EB7C}"/>
              </a:ext>
            </a:extLst>
          </p:cNvPr>
          <p:cNvSpPr/>
          <p:nvPr userDrawn="1"/>
        </p:nvSpPr>
        <p:spPr>
          <a:xfrm>
            <a:off x="0" y="4797846"/>
            <a:ext cx="12161838" cy="2060154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AF635-3F8E-41C8-8541-C052356D73DF}"/>
              </a:ext>
            </a:extLst>
          </p:cNvPr>
          <p:cNvSpPr/>
          <p:nvPr userDrawn="1"/>
        </p:nvSpPr>
        <p:spPr>
          <a:xfrm>
            <a:off x="0" y="0"/>
            <a:ext cx="12161838" cy="479784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9C334-0CAD-491B-BD6C-46FD8663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004" y="5007498"/>
            <a:ext cx="2275395" cy="1201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9A069-7E76-453A-82CE-5D37A7CC1485}"/>
              </a:ext>
            </a:extLst>
          </p:cNvPr>
          <p:cNvSpPr txBox="1"/>
          <p:nvPr userDrawn="1"/>
        </p:nvSpPr>
        <p:spPr>
          <a:xfrm>
            <a:off x="9628004" y="6363101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 100% Employee-Owned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E57B2-0703-4C68-BE5C-42C96B2A1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0" y="0"/>
            <a:ext cx="12161838" cy="4823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4477D4-F06E-4099-907B-26FEFF58C789}"/>
              </a:ext>
            </a:extLst>
          </p:cNvPr>
          <p:cNvSpPr/>
          <p:nvPr userDrawn="1"/>
        </p:nvSpPr>
        <p:spPr>
          <a:xfrm>
            <a:off x="506776" y="1509312"/>
            <a:ext cx="85743" cy="146304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8744AD7-B745-4386-8BD6-7E329946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330513"/>
            <a:ext cx="5693151" cy="1828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01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Solution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8E75-F683-4992-8E1A-C1637262EB7C}"/>
              </a:ext>
            </a:extLst>
          </p:cNvPr>
          <p:cNvSpPr/>
          <p:nvPr userDrawn="1"/>
        </p:nvSpPr>
        <p:spPr>
          <a:xfrm>
            <a:off x="0" y="4797846"/>
            <a:ext cx="12161838" cy="2060154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AF635-3F8E-41C8-8541-C052356D73DF}"/>
              </a:ext>
            </a:extLst>
          </p:cNvPr>
          <p:cNvSpPr/>
          <p:nvPr userDrawn="1"/>
        </p:nvSpPr>
        <p:spPr>
          <a:xfrm>
            <a:off x="0" y="0"/>
            <a:ext cx="12161838" cy="479784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9C334-0CAD-491B-BD6C-46FD8663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004" y="5007498"/>
            <a:ext cx="2275395" cy="1201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9A069-7E76-453A-82CE-5D37A7CC1485}"/>
              </a:ext>
            </a:extLst>
          </p:cNvPr>
          <p:cNvSpPr txBox="1"/>
          <p:nvPr userDrawn="1"/>
        </p:nvSpPr>
        <p:spPr>
          <a:xfrm>
            <a:off x="9628004" y="6363101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 100% Employee-Owned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E57B2-0703-4C68-BE5C-42C96B2A1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0" y="0"/>
            <a:ext cx="12161838" cy="4823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4477D4-F06E-4099-907B-26FEFF58C789}"/>
              </a:ext>
            </a:extLst>
          </p:cNvPr>
          <p:cNvSpPr/>
          <p:nvPr userDrawn="1"/>
        </p:nvSpPr>
        <p:spPr>
          <a:xfrm>
            <a:off x="506776" y="1509312"/>
            <a:ext cx="85743" cy="146304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8744AD7-B745-4386-8BD6-7E329946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330513"/>
            <a:ext cx="5693151" cy="1828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06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C8E75-F683-4992-8E1A-C1637262EB7C}"/>
              </a:ext>
            </a:extLst>
          </p:cNvPr>
          <p:cNvSpPr/>
          <p:nvPr userDrawn="1"/>
        </p:nvSpPr>
        <p:spPr>
          <a:xfrm>
            <a:off x="0" y="4797846"/>
            <a:ext cx="12161838" cy="2060154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AF635-3F8E-41C8-8541-C052356D73DF}"/>
              </a:ext>
            </a:extLst>
          </p:cNvPr>
          <p:cNvSpPr/>
          <p:nvPr userDrawn="1"/>
        </p:nvSpPr>
        <p:spPr>
          <a:xfrm>
            <a:off x="0" y="0"/>
            <a:ext cx="12161838" cy="479784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9C334-0CAD-491B-BD6C-46FD8663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004" y="5007498"/>
            <a:ext cx="2275395" cy="1201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9A069-7E76-453A-82CE-5D37A7CC1485}"/>
              </a:ext>
            </a:extLst>
          </p:cNvPr>
          <p:cNvSpPr txBox="1"/>
          <p:nvPr userDrawn="1"/>
        </p:nvSpPr>
        <p:spPr>
          <a:xfrm>
            <a:off x="9628004" y="6363101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 100% Employee-Owned Company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A49B4BC2-5AF1-42EF-ADCC-CDAC3001179B}"/>
              </a:ext>
            </a:extLst>
          </p:cNvPr>
          <p:cNvSpPr txBox="1">
            <a:spLocks/>
          </p:cNvSpPr>
          <p:nvPr userDrawn="1"/>
        </p:nvSpPr>
        <p:spPr>
          <a:xfrm>
            <a:off x="612646" y="1388124"/>
            <a:ext cx="4576300" cy="18287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477D4-F06E-4099-907B-26FEFF58C789}"/>
              </a:ext>
            </a:extLst>
          </p:cNvPr>
          <p:cNvSpPr/>
          <p:nvPr userDrawn="1"/>
        </p:nvSpPr>
        <p:spPr>
          <a:xfrm>
            <a:off x="506776" y="1509312"/>
            <a:ext cx="85743" cy="146304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B915FA-8EE4-4FEB-8466-C241B07D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389888"/>
            <a:ext cx="7241569" cy="1828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8350" y="6548582"/>
            <a:ext cx="2141819" cy="309418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1947" y="6548582"/>
            <a:ext cx="439891" cy="309418"/>
          </a:xfrm>
        </p:spPr>
        <p:txBody>
          <a:bodyPr/>
          <a:lstStyle/>
          <a:p>
            <a:fld id="{9EA51DAC-3F90-4AAD-A1AF-FE7171D4A5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02" y="1737360"/>
            <a:ext cx="11393244" cy="46386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48825" y="6548582"/>
            <a:ext cx="2151344" cy="309418"/>
          </a:xfrm>
          <a:prstGeom prst="rect">
            <a:avLst/>
          </a:prstGeom>
        </p:spPr>
        <p:txBody>
          <a:bodyPr/>
          <a:lstStyle>
            <a:lvl1pPr algn="r">
              <a:defRPr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1947" y="6548582"/>
            <a:ext cx="439891" cy="309418"/>
          </a:xfrm>
        </p:spPr>
        <p:txBody>
          <a:bodyPr/>
          <a:lstStyle/>
          <a:p>
            <a:fld id="{9EA51DAC-3F90-4AAD-A1AF-FE7171D4A5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1E271-C92B-4980-87BE-3C10E6F41DFC}"/>
              </a:ext>
            </a:extLst>
          </p:cNvPr>
          <p:cNvSpPr/>
          <p:nvPr userDrawn="1"/>
        </p:nvSpPr>
        <p:spPr>
          <a:xfrm>
            <a:off x="0" y="1156770"/>
            <a:ext cx="12161838" cy="459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04D285-11ED-4A28-9C24-765F3EBEE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687" y="1156770"/>
            <a:ext cx="11393243" cy="45989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i="1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29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697" y="1280159"/>
            <a:ext cx="5577840" cy="5120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472" y="1280159"/>
            <a:ext cx="5577840" cy="51206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1DAC-3F90-4AAD-A1AF-FE7171D4A5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598451-CC22-4EA6-94A2-FB3A60C76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9325" y="6548582"/>
            <a:ext cx="1960844" cy="309418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</p:spTree>
    <p:extLst>
      <p:ext uri="{BB962C8B-B14F-4D97-AF65-F5344CB8AC3E}">
        <p14:creationId xmlns:p14="http://schemas.microsoft.com/office/powerpoint/2010/main" val="188645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616546-4AF3-476D-A70F-3EF605E2939B}"/>
              </a:ext>
            </a:extLst>
          </p:cNvPr>
          <p:cNvSpPr/>
          <p:nvPr userDrawn="1"/>
        </p:nvSpPr>
        <p:spPr>
          <a:xfrm>
            <a:off x="0" y="1156770"/>
            <a:ext cx="12161838" cy="570123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61838" cy="1156772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46" y="-1"/>
            <a:ext cx="11201400" cy="115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02" y="1366092"/>
            <a:ext cx="11393244" cy="510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0109" y="6548582"/>
            <a:ext cx="551729" cy="309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9EA51DAC-3F90-4AAD-A1AF-FE7171D4A5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36376" y="6508028"/>
            <a:ext cx="5820703" cy="309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 Proprietary - The information contained in this presentation is not to be copied, distributed, or used in any other way without the prior written authorization of Epsilon Systems Solutions, Inc.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52853-2DF9-4C5E-B05A-ACC577A4684C}"/>
              </a:ext>
            </a:extLst>
          </p:cNvPr>
          <p:cNvSpPr/>
          <p:nvPr userDrawn="1"/>
        </p:nvSpPr>
        <p:spPr>
          <a:xfrm>
            <a:off x="517793" y="99152"/>
            <a:ext cx="85743" cy="91440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C5A2A1B-E963-4941-A28F-13E33CD6D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39300" y="6548582"/>
            <a:ext cx="2160869" cy="309418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baseline="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www.epsilonsystems.com</a:t>
            </a:r>
          </a:p>
        </p:txBody>
      </p:sp>
    </p:spTree>
    <p:extLst>
      <p:ext uri="{BB962C8B-B14F-4D97-AF65-F5344CB8AC3E}">
        <p14:creationId xmlns:p14="http://schemas.microsoft.com/office/powerpoint/2010/main" val="17266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8" r:id="rId6"/>
    <p:sldLayoutId id="2147483650" r:id="rId7"/>
    <p:sldLayoutId id="2147483656" r:id="rId8"/>
    <p:sldLayoutId id="2147483652" r:id="rId9"/>
    <p:sldLayoutId id="2147483653" r:id="rId10"/>
    <p:sldLayoutId id="2147483657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Roboto Condensed Light" panose="02000000000000000000" pitchFamily="2" charset="0"/>
          <a:ea typeface="Roboto Condensed Light" panose="02000000000000000000" pitchFamily="2" charset="0"/>
          <a:cs typeface="Roboto Condensed Light" panose="02000000000000000000" pitchFamily="2" charset="0"/>
        </a:defRPr>
      </a:lvl1pPr>
    </p:titleStyle>
    <p:bodyStyle>
      <a:lvl1pPr marL="230188" indent="-230188" algn="l" defTabSz="914400" rtl="0" eaLnBrk="1" latinLnBrk="0" hangingPunct="1">
        <a:spcBef>
          <a:spcPts val="900"/>
        </a:spcBef>
        <a:buClr>
          <a:srgbClr val="0F578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61963" indent="-227013" algn="l" defTabSz="914400" rtl="0" eaLnBrk="1" latinLnBrk="0" hangingPunct="1">
        <a:spcBef>
          <a:spcPts val="600"/>
        </a:spcBef>
        <a:buClr>
          <a:srgbClr val="0F578E"/>
        </a:buClr>
        <a:buFont typeface="Open Sans" panose="020B0606030504020204" pitchFamily="34" charset="0"/>
        <a:buChar char="-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2625" indent="-228600" algn="l" defTabSz="914400" rtl="0" eaLnBrk="1" latinLnBrk="0" hangingPunct="1">
        <a:spcBef>
          <a:spcPts val="600"/>
        </a:spcBef>
        <a:buClr>
          <a:srgbClr val="0F578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15988" indent="-228600" algn="l" defTabSz="914400" rtl="0" eaLnBrk="1" latinLnBrk="0" hangingPunct="1">
        <a:spcBef>
          <a:spcPts val="600"/>
        </a:spcBef>
        <a:buClr>
          <a:srgbClr val="0F578E"/>
        </a:buClr>
        <a:buFont typeface="Open Sans" panose="020B0606030504020204" pitchFamily="34" charset="0"/>
        <a:buChar char="-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F578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0" userDrawn="1">
          <p15:clr>
            <a:srgbClr val="F26B43"/>
          </p15:clr>
        </p15:guide>
        <p15:guide id="3" pos="3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26A0DCB-CBD2-44EB-B164-0CB1FCFCB8FA}"/>
              </a:ext>
            </a:extLst>
          </p:cNvPr>
          <p:cNvSpPr txBox="1">
            <a:spLocks/>
          </p:cNvSpPr>
          <p:nvPr/>
        </p:nvSpPr>
        <p:spPr>
          <a:xfrm>
            <a:off x="384298" y="5348688"/>
            <a:ext cx="5696622" cy="960597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1200"/>
              </a:spcBef>
              <a:buClr>
                <a:srgbClr val="0F578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1963" indent="-227013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Open Sans" panose="020B0606030504020204" pitchFamily="34" charset="0"/>
              <a:buChar char="-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2625" indent="-228600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5988" indent="-228600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Open Sans" panose="020B0606030504020204" pitchFamily="34" charset="0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Presented to XYZ Corporation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June 1, 2022</a:t>
            </a:r>
          </a:p>
        </p:txBody>
      </p:sp>
    </p:spTree>
    <p:extLst>
      <p:ext uri="{BB962C8B-B14F-4D97-AF65-F5344CB8AC3E}">
        <p14:creationId xmlns:p14="http://schemas.microsoft.com/office/powerpoint/2010/main" val="86839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Epsilon Systems Office Locations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www.epsilonsystems.com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51DAC-3F90-4AAD-A1AF-FE7171D4A594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C29551-A3B8-47EF-9FEE-C4963DE2A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4" y="1099402"/>
            <a:ext cx="9781609" cy="52918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B0CF4D-BB63-4246-A60A-10D8464B47A7}"/>
              </a:ext>
            </a:extLst>
          </p:cNvPr>
          <p:cNvSpPr txBox="1"/>
          <p:nvPr/>
        </p:nvSpPr>
        <p:spPr>
          <a:xfrm>
            <a:off x="1217705" y="4641913"/>
            <a:ext cx="94823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Pearl City, HI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8C17B4-F394-45C6-A97E-C25FEC5C3269}"/>
              </a:ext>
            </a:extLst>
          </p:cNvPr>
          <p:cNvSpPr txBox="1"/>
          <p:nvPr/>
        </p:nvSpPr>
        <p:spPr>
          <a:xfrm>
            <a:off x="4300422" y="4879372"/>
            <a:ext cx="1103089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Las Cruces, NM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3063A5-2704-499F-A0C0-331EC14889A7}"/>
              </a:ext>
            </a:extLst>
          </p:cNvPr>
          <p:cNvSpPr txBox="1"/>
          <p:nvPr/>
        </p:nvSpPr>
        <p:spPr>
          <a:xfrm>
            <a:off x="9134417" y="5181558"/>
            <a:ext cx="1121494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Jacksonville, FL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1EBE80-35B0-47D3-9077-C2B821973F36}"/>
              </a:ext>
            </a:extLst>
          </p:cNvPr>
          <p:cNvSpPr txBox="1"/>
          <p:nvPr/>
        </p:nvSpPr>
        <p:spPr>
          <a:xfrm>
            <a:off x="9487891" y="4508306"/>
            <a:ext cx="1625718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11568C"/>
                </a:solidFill>
              </a:rPr>
              <a:t>North Charleston, SC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F383CD-AF56-4FEC-B50D-2378651C83F5}"/>
              </a:ext>
            </a:extLst>
          </p:cNvPr>
          <p:cNvSpPr txBox="1"/>
          <p:nvPr/>
        </p:nvSpPr>
        <p:spPr>
          <a:xfrm>
            <a:off x="9802748" y="3404147"/>
            <a:ext cx="2036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11568C"/>
                </a:solidFill>
              </a:rPr>
              <a:t> Chesapeake, VA</a:t>
            </a:r>
          </a:p>
          <a:p>
            <a:r>
              <a:rPr lang="en-US" sz="900" b="1" dirty="0">
                <a:solidFill>
                  <a:srgbClr val="11568C"/>
                </a:solidFill>
              </a:rPr>
              <a:t>Portsmouth, VA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F2FADA-85EC-4243-889C-DC793F443D53}"/>
              </a:ext>
            </a:extLst>
          </p:cNvPr>
          <p:cNvSpPr txBox="1"/>
          <p:nvPr/>
        </p:nvSpPr>
        <p:spPr>
          <a:xfrm>
            <a:off x="9849782" y="2899464"/>
            <a:ext cx="1606595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11568C"/>
                </a:solidFill>
              </a:rPr>
              <a:t>Philadelphia, PA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9EC23A-9180-41B7-B49C-63A7C76DAC6F}"/>
              </a:ext>
            </a:extLst>
          </p:cNvPr>
          <p:cNvSpPr txBox="1"/>
          <p:nvPr/>
        </p:nvSpPr>
        <p:spPr>
          <a:xfrm>
            <a:off x="2075603" y="3555133"/>
            <a:ext cx="1109838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Ridgecrest, CA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3C60B8-B9EB-45AB-8EB4-C6AA7272FFC7}"/>
              </a:ext>
            </a:extLst>
          </p:cNvPr>
          <p:cNvSpPr txBox="1"/>
          <p:nvPr/>
        </p:nvSpPr>
        <p:spPr>
          <a:xfrm>
            <a:off x="9576400" y="3153150"/>
            <a:ext cx="1040829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Warrenton, VA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C141F70-A46B-4907-ADCD-08F8AC50F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32" y="4377737"/>
            <a:ext cx="200025" cy="2667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F517076-4460-41B9-82FA-45353A593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0" y="4239461"/>
            <a:ext cx="200025" cy="2667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F78C025-8B39-44F0-9893-0C9BD5E05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29" y="3537907"/>
            <a:ext cx="200025" cy="2667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C597FFF-9594-4281-B30A-DFAA1E5D4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0" y="4667668"/>
            <a:ext cx="200025" cy="2667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EEBB9B8-1C92-4059-98FA-8E96F2888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219" y="4394691"/>
            <a:ext cx="200025" cy="2667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39455B5-1B95-4093-B8E8-4EC634944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79" y="3176165"/>
            <a:ext cx="200025" cy="2667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0A138C5-CA8C-4F5A-9B96-4EE381493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70" y="2803244"/>
            <a:ext cx="200025" cy="2667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734CC6-1657-49F4-BB30-3302A0FFE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632" y="3361383"/>
            <a:ext cx="200025" cy="2667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28439D4-4B09-4FEB-B7AD-AF0FF9AE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57" y="3466146"/>
            <a:ext cx="200025" cy="2667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8D31DA84-2660-422D-A299-8C9370BCA3DA}"/>
              </a:ext>
            </a:extLst>
          </p:cNvPr>
          <p:cNvSpPr txBox="1"/>
          <p:nvPr/>
        </p:nvSpPr>
        <p:spPr>
          <a:xfrm>
            <a:off x="8453038" y="5422632"/>
            <a:ext cx="749579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Largo, FL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6C56B117-D89A-42A3-929A-3F73F81C1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63" y="4946739"/>
            <a:ext cx="200025" cy="2667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CA20302A-F48A-4E0E-8A49-EDD6796BD2D1}"/>
              </a:ext>
            </a:extLst>
          </p:cNvPr>
          <p:cNvSpPr txBox="1"/>
          <p:nvPr/>
        </p:nvSpPr>
        <p:spPr>
          <a:xfrm>
            <a:off x="2220849" y="4459199"/>
            <a:ext cx="1742227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National City, CA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37DFFCE4-D034-4D3D-85F4-F09109814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59" y="5547396"/>
            <a:ext cx="200025" cy="2667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95F253A-BEFE-BA7E-8EDF-94192F073619}"/>
              </a:ext>
            </a:extLst>
          </p:cNvPr>
          <p:cNvSpPr txBox="1"/>
          <p:nvPr/>
        </p:nvSpPr>
        <p:spPr>
          <a:xfrm>
            <a:off x="1586962" y="3978504"/>
            <a:ext cx="1839627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1568C"/>
                </a:solidFill>
              </a:rPr>
              <a:t>Headquarters: San Diego, 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F78A3-C8C6-14D5-C575-0A41D7DC5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97" y="4215980"/>
            <a:ext cx="200025" cy="26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486F2C-A4AE-8210-5FE4-822A91EEE93D}"/>
              </a:ext>
            </a:extLst>
          </p:cNvPr>
          <p:cNvSpPr txBox="1"/>
          <p:nvPr/>
        </p:nvSpPr>
        <p:spPr>
          <a:xfrm>
            <a:off x="7480470" y="3254002"/>
            <a:ext cx="1040829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11568C"/>
                </a:solidFill>
              </a:rPr>
              <a:t>Dayton, OH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C11E1-EB77-5A8A-518D-2B94D050C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51" y="3233476"/>
            <a:ext cx="2000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Epsilon Systems Locations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www.epsilonsystems.com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51DAC-3F90-4AAD-A1AF-FE7171D4A594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C29551-A3B8-47EF-9FEE-C4963DE2A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4" y="1099402"/>
            <a:ext cx="9781609" cy="529187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F2FADA-85EC-4243-889C-DC793F443D53}"/>
              </a:ext>
            </a:extLst>
          </p:cNvPr>
          <p:cNvSpPr txBox="1"/>
          <p:nvPr/>
        </p:nvSpPr>
        <p:spPr>
          <a:xfrm>
            <a:off x="8821678" y="2899463"/>
            <a:ext cx="126047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PENNSYLVANIA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B33E7E7-9A7A-4F14-984D-203E90B936A2}"/>
              </a:ext>
            </a:extLst>
          </p:cNvPr>
          <p:cNvSpPr txBox="1"/>
          <p:nvPr/>
        </p:nvSpPr>
        <p:spPr>
          <a:xfrm>
            <a:off x="8809804" y="3635732"/>
            <a:ext cx="126047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VIRGINIA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5E8D28B-802F-4E14-AF23-3F84F63106B7}"/>
              </a:ext>
            </a:extLst>
          </p:cNvPr>
          <p:cNvSpPr txBox="1"/>
          <p:nvPr/>
        </p:nvSpPr>
        <p:spPr>
          <a:xfrm>
            <a:off x="8881055" y="4395752"/>
            <a:ext cx="126047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SOUTH CAROLINA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DCC0FFA-FD47-43AC-B964-036F69B3A7A6}"/>
              </a:ext>
            </a:extLst>
          </p:cNvPr>
          <p:cNvSpPr txBox="1"/>
          <p:nvPr/>
        </p:nvSpPr>
        <p:spPr>
          <a:xfrm>
            <a:off x="8809801" y="5547658"/>
            <a:ext cx="126047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FLORIDA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B7D150D-63F4-4520-A742-1275C9BE5601}"/>
              </a:ext>
            </a:extLst>
          </p:cNvPr>
          <p:cNvSpPr txBox="1"/>
          <p:nvPr/>
        </p:nvSpPr>
        <p:spPr>
          <a:xfrm>
            <a:off x="4463431" y="4360126"/>
            <a:ext cx="126047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NEW MEXICO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AEB8F41-C2F0-4BC7-A481-14D800C701E8}"/>
              </a:ext>
            </a:extLst>
          </p:cNvPr>
          <p:cNvSpPr txBox="1"/>
          <p:nvPr/>
        </p:nvSpPr>
        <p:spPr>
          <a:xfrm>
            <a:off x="2468376" y="3564479"/>
            <a:ext cx="126047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CALIFORNIA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B66F5EF-850C-45E8-A230-85CE3E56D5F9}"/>
              </a:ext>
            </a:extLst>
          </p:cNvPr>
          <p:cNvSpPr txBox="1"/>
          <p:nvPr/>
        </p:nvSpPr>
        <p:spPr>
          <a:xfrm>
            <a:off x="1743981" y="4443253"/>
            <a:ext cx="916092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HAWAII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F4EB5-8186-6FF2-7C57-65CD397B4A39}"/>
              </a:ext>
            </a:extLst>
          </p:cNvPr>
          <p:cNvSpPr txBox="1"/>
          <p:nvPr/>
        </p:nvSpPr>
        <p:spPr>
          <a:xfrm>
            <a:off x="8229600" y="3214428"/>
            <a:ext cx="944899" cy="2308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11568C"/>
                </a:solidFill>
              </a:rPr>
              <a:t>OHIO</a:t>
            </a:r>
          </a:p>
        </p:txBody>
      </p:sp>
    </p:spTree>
    <p:extLst>
      <p:ext uri="{BB962C8B-B14F-4D97-AF65-F5344CB8AC3E}">
        <p14:creationId xmlns:p14="http://schemas.microsoft.com/office/powerpoint/2010/main" val="65347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126223-92B6-4996-B501-A669D1F4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929" cy="4828032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4075DE9D-F470-4ADB-843F-1117F0C64A10}"/>
              </a:ext>
            </a:extLst>
          </p:cNvPr>
          <p:cNvSpPr txBox="1">
            <a:spLocks/>
          </p:cNvSpPr>
          <p:nvPr/>
        </p:nvSpPr>
        <p:spPr>
          <a:xfrm>
            <a:off x="612646" y="1388125"/>
            <a:ext cx="4576300" cy="170595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r>
              <a:rPr lang="en-US" sz="3600" dirty="0"/>
              <a:t>Questions?</a:t>
            </a:r>
          </a:p>
          <a:p>
            <a:r>
              <a:rPr lang="en-US" sz="3600" dirty="0"/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D8FD6-D36F-4AAF-A874-E29E3A313554}"/>
              </a:ext>
            </a:extLst>
          </p:cNvPr>
          <p:cNvSpPr/>
          <p:nvPr/>
        </p:nvSpPr>
        <p:spPr>
          <a:xfrm>
            <a:off x="506776" y="1509312"/>
            <a:ext cx="85743" cy="1463040"/>
          </a:xfrm>
          <a:prstGeom prst="rect">
            <a:avLst/>
          </a:prstGeom>
          <a:solidFill>
            <a:srgbClr val="0F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847710A-A45F-48C8-B904-F2B5AC0446FA}"/>
              </a:ext>
            </a:extLst>
          </p:cNvPr>
          <p:cNvSpPr txBox="1">
            <a:spLocks/>
          </p:cNvSpPr>
          <p:nvPr/>
        </p:nvSpPr>
        <p:spPr>
          <a:xfrm>
            <a:off x="384298" y="5348688"/>
            <a:ext cx="5696622" cy="960597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1200"/>
              </a:spcBef>
              <a:buClr>
                <a:srgbClr val="0F578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1963" indent="-227013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Open Sans" panose="020B0606030504020204" pitchFamily="34" charset="0"/>
              <a:buChar char="-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2625" indent="-228600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5988" indent="-228600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Open Sans" panose="020B0606030504020204" pitchFamily="34" charset="0"/>
              <a:buChar char="-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0F578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Contact Name, Epsilon Systems Title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Direct Phone Number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F578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email@epsilonsystems.com</a:t>
            </a:r>
          </a:p>
        </p:txBody>
      </p:sp>
    </p:spTree>
    <p:extLst>
      <p:ext uri="{BB962C8B-B14F-4D97-AF65-F5344CB8AC3E}">
        <p14:creationId xmlns:p14="http://schemas.microsoft.com/office/powerpoint/2010/main" val="295064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02" y="1366093"/>
            <a:ext cx="11393244" cy="2868668"/>
          </a:xfrm>
        </p:spPr>
        <p:txBody>
          <a:bodyPr/>
          <a:lstStyle/>
          <a:p>
            <a:r>
              <a:rPr lang="en-US" dirty="0"/>
              <a:t>Sample Bullet List</a:t>
            </a:r>
          </a:p>
          <a:p>
            <a:pPr lvl="1"/>
            <a:r>
              <a:rPr lang="en-US" dirty="0"/>
              <a:t>Fleet Sustainment</a:t>
            </a:r>
          </a:p>
          <a:p>
            <a:pPr lvl="1"/>
            <a:r>
              <a:rPr lang="en-US" dirty="0"/>
              <a:t>Professional Services</a:t>
            </a:r>
          </a:p>
          <a:p>
            <a:pPr lvl="1"/>
            <a:r>
              <a:rPr lang="en-US" dirty="0"/>
              <a:t>C5ISR</a:t>
            </a:r>
          </a:p>
          <a:p>
            <a:r>
              <a:rPr lang="en-US" dirty="0"/>
              <a:t>Another List Item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www.epsilonsystems.com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51DAC-3F90-4AAD-A1AF-FE7171D4A594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81" y="4385831"/>
            <a:ext cx="410896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57" y="4385831"/>
            <a:ext cx="4060751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831"/>
            <a:ext cx="4048125" cy="20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Epsilon Systems – A Trusted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02" y="1366092"/>
            <a:ext cx="6430572" cy="5101383"/>
          </a:xfrm>
        </p:spPr>
        <p:txBody>
          <a:bodyPr>
            <a:noAutofit/>
          </a:bodyPr>
          <a:lstStyle/>
          <a:p>
            <a:r>
              <a:rPr lang="en-US" sz="1800" dirty="0"/>
              <a:t>Diverse Professional and Technical Services Company</a:t>
            </a:r>
          </a:p>
          <a:p>
            <a:pPr lvl="1"/>
            <a:r>
              <a:rPr lang="en-US" sz="1800" dirty="0"/>
              <a:t>Founded in 1998</a:t>
            </a:r>
          </a:p>
          <a:p>
            <a:pPr lvl="1"/>
            <a:r>
              <a:rPr lang="en-US" sz="1800" dirty="0"/>
              <a:t>Consistent Organic Growth</a:t>
            </a:r>
          </a:p>
          <a:p>
            <a:pPr lvl="1"/>
            <a:r>
              <a:rPr lang="en-US" sz="1800" dirty="0"/>
              <a:t>Targeted Technology Acquisitions</a:t>
            </a:r>
          </a:p>
          <a:p>
            <a:r>
              <a:rPr lang="en-US" sz="1800" dirty="0"/>
              <a:t>Nearly 1,200 Skilled Professionals</a:t>
            </a:r>
          </a:p>
          <a:p>
            <a:pPr lvl="1"/>
            <a:r>
              <a:rPr lang="en-US" sz="1800" dirty="0"/>
              <a:t>Scientists/Engineers</a:t>
            </a:r>
          </a:p>
          <a:p>
            <a:pPr lvl="1"/>
            <a:r>
              <a:rPr lang="en-US" dirty="0"/>
              <a:t>Technical Specialists</a:t>
            </a:r>
          </a:p>
          <a:p>
            <a:pPr lvl="1"/>
            <a:r>
              <a:rPr lang="en-US" sz="1800" dirty="0"/>
              <a:t>Skilled Craftsmen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www.epsilonsystems.com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51DAC-3F90-4AAD-A1AF-FE7171D4A594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06E723-6405-4351-979E-9F98CCF5E839}"/>
              </a:ext>
            </a:extLst>
          </p:cNvPr>
          <p:cNvGrpSpPr/>
          <p:nvPr/>
        </p:nvGrpSpPr>
        <p:grpSpPr>
          <a:xfrm>
            <a:off x="7142922" y="-18162"/>
            <a:ext cx="5018916" cy="6485637"/>
            <a:chOff x="7881730" y="1033667"/>
            <a:chExt cx="4280108" cy="55309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D2200F-B23C-4FE8-BDF1-446E0494A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30" y="3475777"/>
              <a:ext cx="4280108" cy="30888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CAFA0D-D054-4940-9D76-6BFF5059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31" y="1033667"/>
              <a:ext cx="4280107" cy="2853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67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91-8372-44C2-A5F0-D99DEBC2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Slides…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FD31-BAF3-4A9C-AB56-29FA26BF0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titles for each capability group</a:t>
            </a:r>
          </a:p>
          <a:p>
            <a:pPr lvl="1"/>
            <a:r>
              <a:rPr lang="en-US" dirty="0"/>
              <a:t>When adding slides, please select a “Layout” from Epsilon Template 1 and use the built-in formatting</a:t>
            </a:r>
          </a:p>
          <a:p>
            <a:r>
              <a:rPr lang="en-US" dirty="0"/>
              <a:t>Closing slide</a:t>
            </a:r>
          </a:p>
          <a:p>
            <a:r>
              <a:rPr lang="en-US" dirty="0"/>
              <a:t>Keep or delete as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C073D-577C-4C18-B816-6E9DEB22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www.epsilonsystems.com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AE775-736C-4269-A228-9C99F358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1DAC-3F90-4AAD-A1AF-FE7171D4A5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7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B321E3-ED7B-441F-AA5C-AD72BC06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Sustainment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DFBBA-DD83-4D47-ABCC-7B059D089E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2100" y="6548438"/>
            <a:ext cx="439738" cy="309562"/>
          </a:xfrm>
        </p:spPr>
        <p:txBody>
          <a:bodyPr/>
          <a:lstStyle/>
          <a:p>
            <a:fld id="{9EA51DAC-3F90-4AAD-A1AF-FE7171D4A5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00DEDB-5F95-4AEE-9544-C8B7F883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&amp; Services for C5ISR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1A991-C2A1-47A5-90FF-EAC2DA054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2100" y="6548438"/>
            <a:ext cx="439738" cy="309562"/>
          </a:xfrm>
        </p:spPr>
        <p:txBody>
          <a:bodyPr/>
          <a:lstStyle/>
          <a:p>
            <a:fld id="{9EA51DAC-3F90-4AAD-A1AF-FE7171D4A5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5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EE8E95-E742-4196-9D00-C2DCFC5C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Products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C3F3F14-9961-3AEF-8A33-7EEB0B9CC492}"/>
              </a:ext>
            </a:extLst>
          </p:cNvPr>
          <p:cNvSpPr txBox="1">
            <a:spLocks/>
          </p:cNvSpPr>
          <p:nvPr/>
        </p:nvSpPr>
        <p:spPr>
          <a:xfrm>
            <a:off x="11722100" y="6548438"/>
            <a:ext cx="4397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51DAC-3F90-4AAD-A1AF-FE7171D4A5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9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906E7-579D-448C-A773-AE309AEB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330513"/>
            <a:ext cx="5693151" cy="1828800"/>
          </a:xfrm>
        </p:spPr>
        <p:txBody>
          <a:bodyPr/>
          <a:lstStyle/>
          <a:p>
            <a:r>
              <a:rPr lang="en-US" dirty="0"/>
              <a:t>Enterprise Solutions and Professional Services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E423C0-F26C-CF00-F30F-D9BEFD05E41A}"/>
              </a:ext>
            </a:extLst>
          </p:cNvPr>
          <p:cNvSpPr txBox="1">
            <a:spLocks/>
          </p:cNvSpPr>
          <p:nvPr/>
        </p:nvSpPr>
        <p:spPr>
          <a:xfrm>
            <a:off x="11722100" y="6548438"/>
            <a:ext cx="4397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rgbClr val="0F57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51DAC-3F90-4AAD-A1AF-FE7171D4A5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4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Epsilon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Proven Performance</a:t>
            </a:r>
          </a:p>
          <a:p>
            <a:pPr lvl="1"/>
            <a:r>
              <a:rPr lang="en-US" dirty="0"/>
              <a:t>Experienced and capable professionals with a clear focus on customer success </a:t>
            </a:r>
          </a:p>
          <a:p>
            <a:r>
              <a:rPr lang="en-US" dirty="0"/>
              <a:t>Responsive </a:t>
            </a:r>
          </a:p>
          <a:p>
            <a:pPr lvl="1"/>
            <a:r>
              <a:rPr lang="en-US" dirty="0"/>
              <a:t>Reliable, flexible and ready when called </a:t>
            </a:r>
          </a:p>
          <a:p>
            <a:r>
              <a:rPr lang="en-US" dirty="0"/>
              <a:t>Quality </a:t>
            </a:r>
          </a:p>
          <a:p>
            <a:pPr lvl="1"/>
            <a:r>
              <a:rPr lang="en-US" dirty="0"/>
              <a:t>Approved/certified quality management systems</a:t>
            </a:r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A values-based company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www.epsilonsystems.com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1DAC-3F90-4AAD-A1AF-FE7171D4A59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 b="12509"/>
          <a:stretch/>
        </p:blipFill>
        <p:spPr>
          <a:xfrm>
            <a:off x="7230140" y="2636874"/>
            <a:ext cx="4931698" cy="25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5560"/>
      </p:ext>
    </p:extLst>
  </p:cSld>
  <p:clrMapOvr>
    <a:masterClrMapping/>
  </p:clrMapOvr>
</p:sld>
</file>

<file path=ppt/theme/theme1.xml><?xml version="1.0" encoding="utf-8"?>
<a:theme xmlns:a="http://schemas.openxmlformats.org/drawingml/2006/main" name="Epsilon Template 1">
  <a:themeElements>
    <a:clrScheme name="Epsilon 2018">
      <a:dk1>
        <a:srgbClr val="000000"/>
      </a:dk1>
      <a:lt1>
        <a:srgbClr val="FFFFFF"/>
      </a:lt1>
      <a:dk2>
        <a:srgbClr val="3D3D3D"/>
      </a:dk2>
      <a:lt2>
        <a:srgbClr val="F4F4F4"/>
      </a:lt2>
      <a:accent1>
        <a:srgbClr val="11568C"/>
      </a:accent1>
      <a:accent2>
        <a:srgbClr val="FFBA00"/>
      </a:accent2>
      <a:accent3>
        <a:srgbClr val="00ABFE"/>
      </a:accent3>
      <a:accent4>
        <a:srgbClr val="71A1C6"/>
      </a:accent4>
      <a:accent5>
        <a:srgbClr val="252A3B"/>
      </a:accent5>
      <a:accent6>
        <a:srgbClr val="B51919"/>
      </a:accent6>
      <a:hlink>
        <a:srgbClr val="CC9900"/>
      </a:hlink>
      <a:folHlink>
        <a:srgbClr val="969696"/>
      </a:folHlink>
    </a:clrScheme>
    <a:fontScheme name="Epsilon 2018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AD30C8575BE478D1CAF5CFD94CBBE" ma:contentTypeVersion="15" ma:contentTypeDescription="Create a new document." ma:contentTypeScope="" ma:versionID="09f7bd2d1669aa83d84447643ee5c2b4">
  <xsd:schema xmlns:xsd="http://www.w3.org/2001/XMLSchema" xmlns:xs="http://www.w3.org/2001/XMLSchema" xmlns:p="http://schemas.microsoft.com/office/2006/metadata/properties" xmlns:ns2="33772f0d-c764-4374-9edf-4dce86cfd312" xmlns:ns3="5eae7960-697e-4cf3-8f35-24b1624e46ab" xmlns:ns4="0395c431-4782-4670-acc7-b45f658d7ee2" targetNamespace="http://schemas.microsoft.com/office/2006/metadata/properties" ma:root="true" ma:fieldsID="6ecea0f38175a2373f716894eadb14b2" ns2:_="" ns3:_="" ns4:_="">
    <xsd:import namespace="33772f0d-c764-4374-9edf-4dce86cfd312"/>
    <xsd:import namespace="5eae7960-697e-4cf3-8f35-24b1624e46ab"/>
    <xsd:import namespace="0395c431-4782-4670-acc7-b45f658d7e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72f0d-c764-4374-9edf-4dce86cfd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aaa793d-27d0-4a82-a575-d7501affb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e7960-697e-4cf3-8f35-24b1624e46a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bc82943-ffd8-48ae-a35d-44845737b51a}" ma:internalName="TaxCatchAll" ma:showField="CatchAllData" ma:web="5eae7960-697e-4cf3-8f35-24b1624e4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5c431-4782-4670-acc7-b45f658d7ee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95c431-4782-4670-acc7-b45f658d7ee2">
      <UserInfo>
        <DisplayName>Steve Boraz</DisplayName>
        <AccountId>10</AccountId>
        <AccountType/>
      </UserInfo>
    </SharedWithUsers>
    <TaxCatchAll xmlns="5eae7960-697e-4cf3-8f35-24b1624e46ab" xsi:nil="true"/>
    <lcf76f155ced4ddcb4097134ff3c332f xmlns="33772f0d-c764-4374-9edf-4dce86cfd3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03AAF8-B8DE-4CE9-B9E7-7D82F3D9F9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EE572-F64A-4D50-9BFE-2880D5EA57E4}"/>
</file>

<file path=customXml/itemProps3.xml><?xml version="1.0" encoding="utf-8"?>
<ds:datastoreItem xmlns:ds="http://schemas.openxmlformats.org/officeDocument/2006/customXml" ds:itemID="{96FEA402-FF83-4565-B7F3-710ECA69978D}">
  <ds:schemaRefs>
    <ds:schemaRef ds:uri="http://purl.org/dc/elements/1.1/"/>
    <ds:schemaRef ds:uri="36124368-9702-4685-be29-94403e1424cf"/>
    <ds:schemaRef ds:uri="http://purl.org/dc/terms/"/>
    <ds:schemaRef ds:uri="69b20e69-b608-4d6a-91a6-ab55ba067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9004</TotalTime>
  <Words>285</Words>
  <Application>Microsoft Office PowerPoint</Application>
  <PresentationFormat>Custom</PresentationFormat>
  <Paragraphs>85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Open Sans</vt:lpstr>
      <vt:lpstr>Open Sans Semibold</vt:lpstr>
      <vt:lpstr>Roboto Condensed</vt:lpstr>
      <vt:lpstr>Roboto Condensed Light</vt:lpstr>
      <vt:lpstr>Wingdings</vt:lpstr>
      <vt:lpstr>Epsilon Template 1</vt:lpstr>
      <vt:lpstr>PowerPoint Presentation</vt:lpstr>
      <vt:lpstr>Your Title Here</vt:lpstr>
      <vt:lpstr>Epsilon Systems – A Trusted Partner</vt:lpstr>
      <vt:lpstr>The Following Slides…</vt:lpstr>
      <vt:lpstr>Fleet Sustainment</vt:lpstr>
      <vt:lpstr>Products &amp; Services for C5ISR</vt:lpstr>
      <vt:lpstr>Advanced Products</vt:lpstr>
      <vt:lpstr>Enterprise Solutions and Professional Services</vt:lpstr>
      <vt:lpstr>Why Epsilon Systems?</vt:lpstr>
      <vt:lpstr>Epsilon Systems Office Locations</vt:lpstr>
      <vt:lpstr>Epsilon Systems Locations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Chandler</dc:creator>
  <cp:lastModifiedBy>Kirsten Chandler</cp:lastModifiedBy>
  <cp:revision>183</cp:revision>
  <cp:lastPrinted>2018-02-22T00:13:47Z</cp:lastPrinted>
  <dcterms:created xsi:type="dcterms:W3CDTF">2018-03-22T17:44:01Z</dcterms:created>
  <dcterms:modified xsi:type="dcterms:W3CDTF">2022-11-09T21:25:19Z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0x010100F46AD30C8575BE478D1CAF5CFD94CBBE</vt:lpwstr>
  </property>
</Properties>
</file>